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0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nva Sans" panose="020B0503030501040103" pitchFamily="34" charset="0"/>
      <p:regular r:id="rId13"/>
    </p:embeddedFont>
    <p:embeddedFont>
      <p:font typeface="Raleway Medium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6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5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4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3.fntdata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font" Target="fonts/font6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sv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sv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.svg" /><Relationship Id="rId5" Type="http://schemas.openxmlformats.org/officeDocument/2006/relationships/image" Target="../media/image5.svg" /><Relationship Id="rId4" Type="http://schemas.openxmlformats.org/officeDocument/2006/relationships/image" Target="../media/image9.jpe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.sv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709512" y="-523937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2" y="0"/>
                </a:lnTo>
                <a:lnTo>
                  <a:pt x="11853512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7637" y="1288019"/>
            <a:ext cx="7710963" cy="7710963"/>
          </a:xfrm>
          <a:custGeom>
            <a:avLst/>
            <a:gdLst/>
            <a:ahLst/>
            <a:cxnLst/>
            <a:rect l="l" t="t" r="r" b="b"/>
            <a:pathLst>
              <a:path w="7710963" h="7710963">
                <a:moveTo>
                  <a:pt x="0" y="0"/>
                </a:moveTo>
                <a:lnTo>
                  <a:pt x="7710962" y="0"/>
                </a:lnTo>
                <a:lnTo>
                  <a:pt x="771096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658557" y="2218494"/>
            <a:ext cx="8380612" cy="522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574"/>
              </a:lnSpc>
            </a:pPr>
            <a:r>
              <a:rPr lang="en-US" sz="13440" b="1" spc="-61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Google PlayStore Analysis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F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9982" y="3137904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30698" y="817140"/>
            <a:ext cx="11738294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Analysis 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837" y="2164588"/>
            <a:ext cx="12793747" cy="790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728" lvl="1" indent="-370364" algn="l">
              <a:lnSpc>
                <a:spcPts val="4803"/>
              </a:lnSpc>
              <a:buFont typeface="Arial"/>
              <a:buChar char="•"/>
            </a:pPr>
            <a:r>
              <a:rPr lang="en-US" sz="3430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What is the relationship between app size and user ratings?</a:t>
            </a:r>
          </a:p>
          <a:p>
            <a:pPr marL="740728" lvl="1" indent="-370364" algn="l">
              <a:lnSpc>
                <a:spcPts val="4803"/>
              </a:lnSpc>
              <a:buFont typeface="Arial"/>
              <a:buChar char="•"/>
            </a:pPr>
            <a:r>
              <a:rPr lang="en-US" sz="3430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How do different app categories perform in ratings ?</a:t>
            </a:r>
          </a:p>
          <a:p>
            <a:pPr marL="740728" lvl="1" indent="-370364" algn="l">
              <a:lnSpc>
                <a:spcPts val="4803"/>
              </a:lnSpc>
              <a:buFont typeface="Arial"/>
              <a:buChar char="•"/>
            </a:pPr>
            <a:r>
              <a:rPr lang="en-US" sz="3430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Does the "Content Rating" affect app installs or user ratings?</a:t>
            </a:r>
          </a:p>
          <a:p>
            <a:pPr marL="740728" lvl="1" indent="-370364" algn="l">
              <a:lnSpc>
                <a:spcPts val="4803"/>
              </a:lnSpc>
              <a:buFont typeface="Arial"/>
              <a:buChar char="•"/>
            </a:pPr>
            <a:r>
              <a:rPr lang="en-US" sz="3430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What is the distribution of app reviews, and how              do they correlate with ratings?</a:t>
            </a:r>
          </a:p>
          <a:p>
            <a:pPr marL="740728" lvl="1" indent="-370364" algn="l">
              <a:lnSpc>
                <a:spcPts val="4803"/>
              </a:lnSpc>
              <a:buFont typeface="Arial"/>
              <a:buChar char="•"/>
            </a:pPr>
            <a:r>
              <a:rPr lang="en-US" sz="3430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Are there any high-rated categories with </a:t>
            </a:r>
          </a:p>
          <a:p>
            <a:pPr algn="l">
              <a:lnSpc>
                <a:spcPts val="4803"/>
              </a:lnSpc>
            </a:pPr>
            <a:r>
              <a:rPr lang="en-US" sz="3430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       relatively low installs?</a:t>
            </a:r>
          </a:p>
          <a:p>
            <a:pPr marL="740728" lvl="1" indent="-370364" algn="l">
              <a:lnSpc>
                <a:spcPts val="4803"/>
              </a:lnSpc>
              <a:buFont typeface="Arial"/>
              <a:buChar char="•"/>
            </a:pPr>
            <a:r>
              <a:rPr lang="en-US" sz="3430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App updates Vs. rating</a:t>
            </a:r>
          </a:p>
          <a:p>
            <a:pPr marL="740728" lvl="1" indent="-370364" algn="l">
              <a:lnSpc>
                <a:spcPts val="4803"/>
              </a:lnSpc>
              <a:buFont typeface="Arial"/>
              <a:buChar char="•"/>
            </a:pPr>
            <a:r>
              <a:rPr lang="en-US" sz="3430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Free &amp; paid apps installs comparison</a:t>
            </a:r>
          </a:p>
          <a:p>
            <a:pPr marL="740728" lvl="1" indent="-370364" algn="l">
              <a:lnSpc>
                <a:spcPts val="4803"/>
              </a:lnSpc>
              <a:buFont typeface="Arial"/>
              <a:buChar char="•"/>
            </a:pPr>
            <a:r>
              <a:rPr lang="en-US" sz="3430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Factors that contribute most to app popularity.</a:t>
            </a:r>
          </a:p>
          <a:p>
            <a:pPr algn="l">
              <a:lnSpc>
                <a:spcPts val="4803"/>
              </a:lnSpc>
            </a:pPr>
            <a:endParaRPr lang="en-US" sz="3430">
              <a:solidFill>
                <a:srgbClr val="0D473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4254217" y="605119"/>
            <a:ext cx="9779565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CLEANING PROCEDURES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8913" y="3014141"/>
            <a:ext cx="8000608" cy="6451451"/>
            <a:chOff x="0" y="0"/>
            <a:chExt cx="2107156" cy="16991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7156" cy="1699147"/>
            </a:xfrm>
            <a:custGeom>
              <a:avLst/>
              <a:gdLst/>
              <a:ahLst/>
              <a:cxnLst/>
              <a:rect l="l" t="t" r="r" b="b"/>
              <a:pathLst>
                <a:path w="2107156" h="1699147">
                  <a:moveTo>
                    <a:pt x="7741" y="0"/>
                  </a:moveTo>
                  <a:lnTo>
                    <a:pt x="2099414" y="0"/>
                  </a:lnTo>
                  <a:cubicBezTo>
                    <a:pt x="2103690" y="0"/>
                    <a:pt x="2107156" y="3466"/>
                    <a:pt x="2107156" y="7741"/>
                  </a:cubicBezTo>
                  <a:lnTo>
                    <a:pt x="2107156" y="1691406"/>
                  </a:lnTo>
                  <a:cubicBezTo>
                    <a:pt x="2107156" y="1695682"/>
                    <a:pt x="2103690" y="1699147"/>
                    <a:pt x="2099414" y="1699147"/>
                  </a:cubicBezTo>
                  <a:lnTo>
                    <a:pt x="7741" y="1699147"/>
                  </a:lnTo>
                  <a:cubicBezTo>
                    <a:pt x="3466" y="1699147"/>
                    <a:pt x="0" y="1695682"/>
                    <a:pt x="0" y="1691406"/>
                  </a:cubicBezTo>
                  <a:lnTo>
                    <a:pt x="0" y="7741"/>
                  </a:lnTo>
                  <a:cubicBezTo>
                    <a:pt x="0" y="3466"/>
                    <a:pt x="3466" y="0"/>
                    <a:pt x="7741" y="0"/>
                  </a:cubicBezTo>
                  <a:close/>
                </a:path>
              </a:pathLst>
            </a:custGeom>
            <a:solidFill>
              <a:srgbClr val="A3F0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07156" cy="1737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87278" y="3072284"/>
            <a:ext cx="8060155" cy="648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355" lvl="1" indent="-329177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Replace “reviews” with numerical as float</a:t>
            </a:r>
          </a:p>
          <a:p>
            <a:pPr marL="658355" lvl="1" indent="-329177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Replace “Last Updated” to Date and time </a:t>
            </a:r>
          </a:p>
          <a:p>
            <a:pPr marL="658355" lvl="1" indent="-329177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Change the date form </a:t>
            </a:r>
          </a:p>
          <a:p>
            <a:pPr marL="658355" lvl="1" indent="-329177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Replace $ with space then remove the space </a:t>
            </a:r>
          </a:p>
          <a:p>
            <a:pPr marL="658355" lvl="1" indent="-329177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Delete the “Genres” column </a:t>
            </a:r>
          </a:p>
          <a:p>
            <a:pPr marL="658355" lvl="1" indent="-329177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convert the column of “Category” to lowercase</a:t>
            </a:r>
          </a:p>
          <a:p>
            <a:pPr marL="658355" lvl="1" indent="-329177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remove “_” in the column of “Category” </a:t>
            </a:r>
          </a:p>
          <a:p>
            <a:pPr algn="l">
              <a:lnSpc>
                <a:spcPts val="4269"/>
              </a:lnSpc>
            </a:pPr>
            <a:endParaRPr lang="en-US" sz="3049">
              <a:solidFill>
                <a:srgbClr val="0D473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681431" y="2997462"/>
            <a:ext cx="7577869" cy="6556230"/>
            <a:chOff x="0" y="0"/>
            <a:chExt cx="1995817" cy="17267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5817" cy="1726744"/>
            </a:xfrm>
            <a:custGeom>
              <a:avLst/>
              <a:gdLst/>
              <a:ahLst/>
              <a:cxnLst/>
              <a:rect l="l" t="t" r="r" b="b"/>
              <a:pathLst>
                <a:path w="1995817" h="1726744">
                  <a:moveTo>
                    <a:pt x="8173" y="0"/>
                  </a:moveTo>
                  <a:lnTo>
                    <a:pt x="1987644" y="0"/>
                  </a:lnTo>
                  <a:cubicBezTo>
                    <a:pt x="1989812" y="0"/>
                    <a:pt x="1991891" y="861"/>
                    <a:pt x="1993423" y="2394"/>
                  </a:cubicBezTo>
                  <a:cubicBezTo>
                    <a:pt x="1994956" y="3927"/>
                    <a:pt x="1995817" y="6006"/>
                    <a:pt x="1995817" y="8173"/>
                  </a:cubicBezTo>
                  <a:lnTo>
                    <a:pt x="1995817" y="1718571"/>
                  </a:lnTo>
                  <a:cubicBezTo>
                    <a:pt x="1995817" y="1723085"/>
                    <a:pt x="1992158" y="1726744"/>
                    <a:pt x="1987644" y="1726744"/>
                  </a:cubicBezTo>
                  <a:lnTo>
                    <a:pt x="8173" y="1726744"/>
                  </a:lnTo>
                  <a:cubicBezTo>
                    <a:pt x="3659" y="1726744"/>
                    <a:pt x="0" y="1723085"/>
                    <a:pt x="0" y="1718571"/>
                  </a:cubicBezTo>
                  <a:lnTo>
                    <a:pt x="0" y="8173"/>
                  </a:lnTo>
                  <a:cubicBezTo>
                    <a:pt x="0" y="3659"/>
                    <a:pt x="3659" y="0"/>
                    <a:pt x="8173" y="0"/>
                  </a:cubicBezTo>
                  <a:close/>
                </a:path>
              </a:pathLst>
            </a:custGeom>
            <a:solidFill>
              <a:srgbClr val="A3F0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95817" cy="1764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644437" y="3178052"/>
            <a:ext cx="7577869" cy="628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230" lvl="1" indent="-348115" algn="l">
              <a:lnSpc>
                <a:spcPts val="4514"/>
              </a:lnSpc>
              <a:buFont typeface="Arial"/>
              <a:buChar char="•"/>
            </a:pPr>
            <a:r>
              <a:rPr lang="en-US" sz="3224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Replace&lt; Null&gt; in the “Type”,” content”, and “rating” columns with &lt;0&gt; </a:t>
            </a:r>
          </a:p>
          <a:p>
            <a:pPr marL="696230" lvl="1" indent="-348115" algn="l">
              <a:lnSpc>
                <a:spcPts val="4514"/>
              </a:lnSpc>
              <a:buFont typeface="Arial"/>
              <a:buChar char="•"/>
            </a:pPr>
            <a:r>
              <a:rPr lang="en-US" sz="3224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Replace &lt;Null&gt; in the “Current Ver” and “ Android Ver” columns with “ top”</a:t>
            </a:r>
          </a:p>
          <a:p>
            <a:pPr marL="696230" lvl="1" indent="-348115" algn="l">
              <a:lnSpc>
                <a:spcPts val="4514"/>
              </a:lnSpc>
              <a:buFont typeface="Arial"/>
              <a:buChar char="•"/>
            </a:pPr>
            <a:r>
              <a:rPr lang="en-US" sz="3224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Delete the row of” last update” containing &lt;Null&gt;</a:t>
            </a:r>
          </a:p>
          <a:p>
            <a:pPr marL="696230" lvl="1" indent="-348115" algn="l">
              <a:lnSpc>
                <a:spcPts val="4514"/>
              </a:lnSpc>
              <a:buFont typeface="Arial"/>
              <a:buChar char="•"/>
            </a:pPr>
            <a:r>
              <a:rPr lang="en-US" sz="3224">
                <a:solidFill>
                  <a:srgbClr val="0D4737"/>
                </a:solidFill>
                <a:latin typeface="Canva Sans"/>
                <a:ea typeface="Canva Sans"/>
                <a:cs typeface="Canva Sans"/>
                <a:sym typeface="Canva Sans"/>
              </a:rPr>
              <a:t>Replace &lt;Null&gt; in the “Reviews” column with mean</a:t>
            </a:r>
          </a:p>
          <a:p>
            <a:pPr algn="l">
              <a:lnSpc>
                <a:spcPts val="4514"/>
              </a:lnSpc>
            </a:pPr>
            <a:endParaRPr lang="en-US" sz="3224">
              <a:solidFill>
                <a:srgbClr val="0D473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304355" y="829652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>
            <a:extLst>
              <a:ext uri="{FF2B5EF4-FFF2-40B4-BE49-F238E27FC236}">
                <a16:creationId xmlns:a16="http://schemas.microsoft.com/office/drawing/2014/main" id="{B3E1FA45-E1E0-18A6-A378-E8A4FF0067CC}"/>
              </a:ext>
            </a:extLst>
          </p:cNvPr>
          <p:cNvGrpSpPr/>
          <p:nvPr/>
        </p:nvGrpSpPr>
        <p:grpSpPr>
          <a:xfrm>
            <a:off x="466724" y="2476501"/>
            <a:ext cx="17440276" cy="4953000"/>
            <a:chOff x="0" y="-38100"/>
            <a:chExt cx="2107156" cy="1737247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33E7465-FF6E-BA89-AAA7-6F3C55A735FF}"/>
                </a:ext>
              </a:extLst>
            </p:cNvPr>
            <p:cNvSpPr/>
            <p:nvPr/>
          </p:nvSpPr>
          <p:spPr>
            <a:xfrm>
              <a:off x="0" y="0"/>
              <a:ext cx="2107156" cy="1699147"/>
            </a:xfrm>
            <a:custGeom>
              <a:avLst/>
              <a:gdLst/>
              <a:ahLst/>
              <a:cxnLst/>
              <a:rect l="l" t="t" r="r" b="b"/>
              <a:pathLst>
                <a:path w="2107156" h="1699147">
                  <a:moveTo>
                    <a:pt x="7741" y="0"/>
                  </a:moveTo>
                  <a:lnTo>
                    <a:pt x="2099414" y="0"/>
                  </a:lnTo>
                  <a:cubicBezTo>
                    <a:pt x="2103690" y="0"/>
                    <a:pt x="2107156" y="3466"/>
                    <a:pt x="2107156" y="7741"/>
                  </a:cubicBezTo>
                  <a:lnTo>
                    <a:pt x="2107156" y="1691406"/>
                  </a:lnTo>
                  <a:cubicBezTo>
                    <a:pt x="2107156" y="1695682"/>
                    <a:pt x="2103690" y="1699147"/>
                    <a:pt x="2099414" y="1699147"/>
                  </a:cubicBezTo>
                  <a:lnTo>
                    <a:pt x="7741" y="1699147"/>
                  </a:lnTo>
                  <a:cubicBezTo>
                    <a:pt x="3466" y="1699147"/>
                    <a:pt x="0" y="1695682"/>
                    <a:pt x="0" y="1691406"/>
                  </a:cubicBezTo>
                  <a:lnTo>
                    <a:pt x="0" y="7741"/>
                  </a:lnTo>
                  <a:cubicBezTo>
                    <a:pt x="0" y="3466"/>
                    <a:pt x="3466" y="0"/>
                    <a:pt x="7741" y="0"/>
                  </a:cubicBezTo>
                  <a:close/>
                </a:path>
              </a:pathLst>
            </a:custGeom>
            <a:solidFill>
              <a:srgbClr val="A3F0BD"/>
            </a:solidFill>
          </p:spPr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E0F7F3AF-55F3-2ACD-D754-927F6DAFF056}"/>
                </a:ext>
              </a:extLst>
            </p:cNvPr>
            <p:cNvSpPr txBox="1"/>
            <p:nvPr/>
          </p:nvSpPr>
          <p:spPr>
            <a:xfrm>
              <a:off x="0" y="-38100"/>
              <a:ext cx="2107156" cy="1737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2215665" y="838200"/>
            <a:ext cx="13856669" cy="117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 dirty="0">
                <a:solidFill>
                  <a:srgbClr val="20633E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00851-8C45-1B79-33BE-EA05077ED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2905124"/>
            <a:ext cx="5398695" cy="4124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E0AD-C6BF-80DA-211A-7E2BE2087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224" y="2814635"/>
            <a:ext cx="5579485" cy="4262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87A86F-2992-3149-A7F6-C7FD36FFE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447" y="2833645"/>
            <a:ext cx="5691751" cy="4348205"/>
          </a:xfrm>
          <a:prstGeom prst="rect">
            <a:avLst/>
          </a:prstGeom>
        </p:spPr>
      </p:pic>
      <p:sp>
        <p:nvSpPr>
          <p:cNvPr id="19" name="Freeform 2">
            <a:extLst>
              <a:ext uri="{FF2B5EF4-FFF2-40B4-BE49-F238E27FC236}">
                <a16:creationId xmlns:a16="http://schemas.microsoft.com/office/drawing/2014/main" id="{2519FAC3-7359-6F18-5D6B-960AB8F8B9B8}"/>
              </a:ext>
            </a:extLst>
          </p:cNvPr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FA287477-9B0F-699B-F33C-9CEE9A8307A7}"/>
              </a:ext>
            </a:extLst>
          </p:cNvPr>
          <p:cNvSpPr/>
          <p:nvPr/>
        </p:nvSpPr>
        <p:spPr>
          <a:xfrm>
            <a:off x="14304355" y="829652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4236220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16200000">
            <a:off x="-5617863" y="4817763"/>
            <a:ext cx="13856669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60A59-960F-AEE8-D3D4-660F272DA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0500"/>
            <a:ext cx="13487400" cy="9536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763AF-3C5C-F684-3F1A-5E754A05A132}"/>
              </a:ext>
            </a:extLst>
          </p:cNvPr>
          <p:cNvSpPr txBox="1"/>
          <p:nvPr/>
        </p:nvSpPr>
        <p:spPr>
          <a:xfrm>
            <a:off x="3581400" y="9791700"/>
            <a:ext cx="1196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https://public.tableau.com/app/profile/nadeen.ahmed2774/viz/Project5_17272102887120/Dashboard1?publish=yes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5665" y="838200"/>
            <a:ext cx="13856669" cy="117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Dashboard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75B4EF-F5AE-4E3E-AC16-610356AEA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6"/>
          <a:stretch/>
        </p:blipFill>
        <p:spPr>
          <a:xfrm>
            <a:off x="1638354" y="2324100"/>
            <a:ext cx="15011290" cy="712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15176-7974-F6E3-090B-F70C6E51C056}"/>
              </a:ext>
            </a:extLst>
          </p:cNvPr>
          <p:cNvSpPr txBox="1"/>
          <p:nvPr/>
        </p:nvSpPr>
        <p:spPr>
          <a:xfrm>
            <a:off x="3581400" y="9576443"/>
            <a:ext cx="1196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https://public.tableau.com/app/profile/omnia.eshra/viz/GooglePlayStore_17272091292810/Dashboard1?publish=yes</a:t>
            </a:r>
          </a:p>
        </p:txBody>
      </p:sp>
    </p:spTree>
    <p:extLst>
      <p:ext uri="{BB962C8B-B14F-4D97-AF65-F5344CB8AC3E}">
        <p14:creationId xmlns:p14="http://schemas.microsoft.com/office/powerpoint/2010/main" val="161249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4447" y="274201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4" name="Freeform 4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265</Words>
  <Application>Microsoft Office PowerPoint</Application>
  <PresentationFormat>Custom</PresentationFormat>
  <Paragraphs>28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cp:lastModifiedBy>Menna Allah Hussin</cp:lastModifiedBy>
  <cp:revision>4</cp:revision>
  <dcterms:created xsi:type="dcterms:W3CDTF">2006-08-16T00:00:00Z</dcterms:created>
  <dcterms:modified xsi:type="dcterms:W3CDTF">2024-10-22T11:58:56Z</dcterms:modified>
  <dc:identifier>DAGRs4-hlB4</dc:identifier>
</cp:coreProperties>
</file>